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442" r:id="rId2"/>
    <p:sldId id="487" r:id="rId3"/>
    <p:sldId id="265" r:id="rId4"/>
    <p:sldId id="460" r:id="rId5"/>
    <p:sldId id="489" r:id="rId6"/>
    <p:sldId id="466" r:id="rId7"/>
    <p:sldId id="281" r:id="rId8"/>
    <p:sldId id="335" r:id="rId9"/>
    <p:sldId id="479" r:id="rId10"/>
    <p:sldId id="477" r:id="rId11"/>
    <p:sldId id="478" r:id="rId12"/>
    <p:sldId id="480" r:id="rId13"/>
    <p:sldId id="396" r:id="rId14"/>
    <p:sldId id="397" r:id="rId15"/>
    <p:sldId id="446" r:id="rId16"/>
    <p:sldId id="458" r:id="rId17"/>
    <p:sldId id="459" r:id="rId18"/>
    <p:sldId id="405" r:id="rId19"/>
    <p:sldId id="481" r:id="rId20"/>
    <p:sldId id="483" r:id="rId21"/>
    <p:sldId id="468" r:id="rId22"/>
    <p:sldId id="473" r:id="rId23"/>
    <p:sldId id="486" r:id="rId24"/>
    <p:sldId id="378" r:id="rId25"/>
    <p:sldId id="364" r:id="rId26"/>
    <p:sldId id="488" r:id="rId27"/>
    <p:sldId id="467" r:id="rId2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CB7F"/>
    <a:srgbClr val="7C547A"/>
    <a:srgbClr val="D66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D0ADD-57DC-42F1-9384-416B2783FBF7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F1AA3-B673-47B1-9A11-8D2414E6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C4A1E-26C7-44CA-B167-B302129E99CA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CFE36-860B-42ED-A36F-6B11CA1939DD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1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04FD2-8F0A-4413-B861-14FCEDDF7CBA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3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789A-709C-46C1-9DDA-8D9B562249EE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5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BFD67-F410-4D23-A15E-C8F1F665B85B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8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D31F1-A051-4E7D-8CA9-1A13976399C6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4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54AFC-8B84-43A1-8CBF-ECAE5532536C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0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DD194-6A76-4125-B362-D0F3BE948034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4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069A3-C35F-4DA0-A922-E9F2E95D5F1F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7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00872-A8BE-4BAB-B22F-8E94163C1313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0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D8BCF-87DB-4E77-A73A-188C29516D14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7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Sans" pitchFamily="34" charset="0"/>
                <a:cs typeface="+mn-cs"/>
              </a:defRPr>
            </a:lvl1pPr>
          </a:lstStyle>
          <a:p>
            <a:fld id="{BD8481A0-BDEF-4C29-8717-EEADA9DEBBE0}" type="datetime1">
              <a:rPr lang="nl-NL" smtClean="0">
                <a:solidFill>
                  <a:srgbClr val="000000"/>
                </a:solidFill>
              </a:rPr>
              <a:t>12-3-2019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ucida Sans" pitchFamily="34" charset="0"/>
                <a:cs typeface="+mn-cs"/>
              </a:defRPr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Lucida Sans" pitchFamily="34" charset="0"/>
                <a:cs typeface="+mn-cs"/>
              </a:defRPr>
            </a:lvl1pPr>
          </a:lstStyle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2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j.snippe@ermelo.n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00392" cy="2016224"/>
          </a:xfrm>
        </p:spPr>
        <p:txBody>
          <a:bodyPr/>
          <a:lstStyle/>
          <a:p>
            <a:r>
              <a:rPr lang="nl-NL" sz="3200" dirty="0"/>
              <a:t>Herontwikkeling</a:t>
            </a:r>
            <a:br>
              <a:rPr lang="nl-NL" sz="3200" dirty="0"/>
            </a:br>
            <a:r>
              <a:rPr lang="nl-NL" sz="3200" dirty="0"/>
              <a:t>recreatiecluster Horst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2699792" y="4797152"/>
            <a:ext cx="7416824" cy="1126976"/>
          </a:xfrm>
        </p:spPr>
        <p:txBody>
          <a:bodyPr/>
          <a:lstStyle/>
          <a:p>
            <a:r>
              <a:rPr lang="nl-NL" sz="2800" i="1" dirty="0"/>
              <a:t>Informatiebijeenkomst</a:t>
            </a:r>
          </a:p>
          <a:p>
            <a:r>
              <a:rPr lang="nl-NL" sz="2800" i="1" dirty="0"/>
              <a:t>06-03-2019</a:t>
            </a:r>
          </a:p>
        </p:txBody>
      </p:sp>
    </p:spTree>
    <p:extLst>
      <p:ext uri="{BB962C8B-B14F-4D97-AF65-F5344CB8AC3E}">
        <p14:creationId xmlns:p14="http://schemas.microsoft.com/office/powerpoint/2010/main" val="2268620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10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560" y="12968"/>
            <a:ext cx="82296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Uitkomst analyse en gesprekken</a:t>
            </a:r>
            <a:endParaRPr lang="nl-NL" sz="2400" kern="0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="" xmlns:a16="http://schemas.microsoft.com/office/drawing/2014/main" id="{90F819D7-72DC-47C7-B00F-762E226C0CA8}"/>
              </a:ext>
            </a:extLst>
          </p:cNvPr>
          <p:cNvSpPr txBox="1">
            <a:spLocks/>
          </p:cNvSpPr>
          <p:nvPr/>
        </p:nvSpPr>
        <p:spPr bwMode="auto">
          <a:xfrm>
            <a:off x="755576" y="1328986"/>
            <a:ext cx="8085584" cy="179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000" kern="0" dirty="0">
                <a:latin typeface="Futura Bk BT" panose="020B0502020204020303" pitchFamily="34" charset="0"/>
              </a:rPr>
              <a:t>Sterkten/kansen</a:t>
            </a:r>
          </a:p>
          <a:p>
            <a:r>
              <a:rPr lang="nl-NL" sz="2000" kern="0" dirty="0">
                <a:latin typeface="Futura Bk BT" panose="020B0502020204020303" pitchFamily="34" charset="0"/>
              </a:rPr>
              <a:t>Groen/boskarakter behouden</a:t>
            </a:r>
          </a:p>
          <a:p>
            <a:r>
              <a:rPr lang="nl-NL" sz="2000" kern="0" dirty="0">
                <a:latin typeface="Futura Bk BT" panose="020B0502020204020303" pitchFamily="34" charset="0"/>
              </a:rPr>
              <a:t>Rust en ruimte behouden</a:t>
            </a:r>
          </a:p>
          <a:p>
            <a:r>
              <a:rPr lang="nl-NL" sz="2000" kern="0" dirty="0">
                <a:latin typeface="Futura Bk BT" panose="020B0502020204020303" pitchFamily="34" charset="0"/>
              </a:rPr>
              <a:t>Woonmilieu is gewild voor o.a. starters, senioren en alleenstaanden</a:t>
            </a:r>
          </a:p>
          <a:p>
            <a:r>
              <a:rPr lang="nl-NL" sz="2000" kern="0" dirty="0">
                <a:latin typeface="Futura Bk BT" panose="020B0502020204020303" pitchFamily="34" charset="0"/>
              </a:rPr>
              <a:t>Geen grote veiligheidsproblemen</a:t>
            </a:r>
          </a:p>
          <a:p>
            <a:pPr marL="0" indent="0">
              <a:buFontTx/>
              <a:buNone/>
            </a:pPr>
            <a:endParaRPr lang="nl-NL" sz="2000" kern="0" dirty="0">
              <a:latin typeface="Futura Bk BT" panose="020B0502020204020303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F088DA54-F240-409C-B371-D2D174C53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508973"/>
            <a:ext cx="5776688" cy="299913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="" xmlns:a16="http://schemas.microsoft.com/office/drawing/2014/main" id="{B0CFC068-749A-4921-8580-A569168A6542}"/>
              </a:ext>
            </a:extLst>
          </p:cNvPr>
          <p:cNvSpPr txBox="1">
            <a:spLocks/>
          </p:cNvSpPr>
          <p:nvPr/>
        </p:nvSpPr>
        <p:spPr bwMode="auto">
          <a:xfrm>
            <a:off x="1115616" y="5373216"/>
            <a:ext cx="5982331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nl-NL" sz="2000" kern="0" dirty="0">
                <a:solidFill>
                  <a:srgbClr val="000000"/>
                </a:solidFill>
              </a:rPr>
              <a:t>Infoavond </a:t>
            </a:r>
          </a:p>
          <a:p>
            <a:pPr algn="l"/>
            <a:r>
              <a:rPr lang="nl-NL" sz="2000" kern="0" dirty="0">
                <a:solidFill>
                  <a:srgbClr val="000000"/>
                </a:solidFill>
              </a:rPr>
              <a:t>16 april 2018</a:t>
            </a:r>
          </a:p>
        </p:txBody>
      </p:sp>
    </p:spTree>
    <p:extLst>
      <p:ext uri="{BB962C8B-B14F-4D97-AF65-F5344CB8AC3E}">
        <p14:creationId xmlns:p14="http://schemas.microsoft.com/office/powerpoint/2010/main" val="167215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11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>
                <a:latin typeface="Futura Bk BT" panose="020B0502020204020303" pitchFamily="34" charset="0"/>
              </a:rPr>
              <a:t>Zwakten/bedreigingen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Futura Bk BT" panose="020B0502020204020303" pitchFamily="34" charset="0"/>
              </a:rPr>
              <a:t>Gebruik verschuift - oneigenlijk gebruik, kans op crimineel gebruik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Futura Bk BT" panose="020B0502020204020303" pitchFamily="34" charset="0"/>
              </a:rPr>
              <a:t>Parken liggen verscholen – verkeersveiligheid, toegang bij calamiteiten, geen structuur, geen wandel/fietsmogelijkheid, stof en hard rijden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Futura Bk BT" panose="020B0502020204020303" pitchFamily="34" charset="0"/>
              </a:rPr>
              <a:t>Kleinschalige terreinen – versnippering organisatie, eigendom, geen robuuste infrastructuur, verschillende contractvormen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Futura Bk BT" panose="020B0502020204020303" pitchFamily="34" charset="0"/>
              </a:rPr>
              <a:t>Geen opvolging/verkoop – geen toekomstperspectief richting recreatie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Futura Bk BT" panose="020B0502020204020303" pitchFamily="34" charset="0"/>
              </a:rPr>
              <a:t>Aantal huisjes verouderd – investeren en duurzaamheid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Futura Bk BT" panose="020B0502020204020303" pitchFamily="34" charset="0"/>
              </a:rPr>
              <a:t>Onduidelijkheid toekomst/veel vragen - Geen toetsingskaders voor ontwikkeling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560" y="12968"/>
            <a:ext cx="82296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Uitkomst analyse en gesprekken</a:t>
            </a:r>
            <a:endParaRPr lang="nl-NL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9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12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560" y="12968"/>
            <a:ext cx="82296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Uitkomst analyse en gesprekken</a:t>
            </a:r>
            <a:endParaRPr lang="nl-NL" sz="2400" kern="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D36B15C4-B69F-43B2-A3B3-5F646C9F8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5718"/>
            <a:ext cx="9144000" cy="494228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1A42B1F5-7D83-4B21-A041-F9E1C73B8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4307"/>
            <a:ext cx="3635896" cy="10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8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1556792"/>
            <a:ext cx="9144000" cy="54726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0560" y="1556792"/>
            <a:ext cx="7700392" cy="5472608"/>
          </a:xfrm>
        </p:spPr>
        <p:txBody>
          <a:bodyPr/>
          <a:lstStyle/>
          <a:p>
            <a:r>
              <a:rPr lang="nl-NL" sz="3200" dirty="0"/>
              <a:t>Gebiedsopgave en doelstelling</a:t>
            </a:r>
            <a:br>
              <a:rPr lang="nl-NL" sz="3200" dirty="0"/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6898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14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>
                <a:latin typeface="Futura Bk BT" panose="020B0502020204020303" pitchFamily="34" charset="0"/>
              </a:rPr>
              <a:t>Algemene doelstelling:</a:t>
            </a:r>
          </a:p>
          <a:p>
            <a:pPr marL="0" indent="0">
              <a:buNone/>
            </a:pPr>
            <a:r>
              <a:rPr lang="nl-NL" sz="2000" i="1" dirty="0">
                <a:latin typeface="Futura Bk BT" panose="020B0502020204020303" pitchFamily="34" charset="0"/>
              </a:rPr>
              <a:t>‘Transformatie van recreatiecluster Horst ten behoeve van toekomstbestendig gebruik en het realiseren van een kwaliteitsslag van het gebied’</a:t>
            </a:r>
            <a:r>
              <a:rPr lang="nl-NL" sz="2000" dirty="0">
                <a:latin typeface="Futura Bk BT" panose="020B0502020204020303" pitchFamily="34" charset="0"/>
              </a:rPr>
              <a:t>.</a:t>
            </a:r>
          </a:p>
          <a:p>
            <a:pPr marL="0" indent="0">
              <a:buNone/>
            </a:pPr>
            <a:endParaRPr lang="nl-NL" sz="2000" dirty="0"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Futura Bk BT" panose="020B0502020204020303" pitchFamily="34" charset="0"/>
              </a:rPr>
              <a:t>Transformatiedoelstelling gebied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Behouden/versterken groen 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Behouden rust en ruimte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Betere infrastructuur 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Mix en goede balans van woonvormen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Kwaliteitsslag parken</a:t>
            </a:r>
          </a:p>
          <a:p>
            <a:pPr marL="457200" indent="-457200">
              <a:buFontTx/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Vitaal en economisch aantrekkelijk ondernemerschap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560" y="12968"/>
            <a:ext cx="82296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Doelstelling</a:t>
            </a:r>
            <a:endParaRPr lang="nl-NL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5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15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560" y="12968"/>
            <a:ext cx="82296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Bovenwijkse ingrepen</a:t>
            </a:r>
            <a:endParaRPr lang="nl-NL" sz="2400" kern="0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141321AA-9ED9-428D-A826-E1E486C4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784"/>
            <a:ext cx="9144000" cy="491821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9AED21DB-9D34-4190-B2C8-B20064C1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6" y="5914658"/>
            <a:ext cx="3640832" cy="9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1556792"/>
            <a:ext cx="9144000" cy="54726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0560" y="1556792"/>
            <a:ext cx="7700392" cy="5472608"/>
          </a:xfrm>
        </p:spPr>
        <p:txBody>
          <a:bodyPr/>
          <a:lstStyle/>
          <a:p>
            <a:r>
              <a:rPr lang="nl-NL" sz="3200" dirty="0"/>
              <a:t>Toekomstperspectief met kaders</a:t>
            </a:r>
            <a:br>
              <a:rPr lang="nl-NL" sz="3200" dirty="0"/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/>
            </a:r>
            <a:br>
              <a:rPr lang="nl-NL" sz="3200" dirty="0">
                <a:solidFill>
                  <a:srgbClr val="FFFFFF"/>
                </a:solidFill>
              </a:rPr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3702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17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2000" dirty="0"/>
              <a:t>Pakket 1: Toekomstbestendig recreatiepark</a:t>
            </a:r>
          </a:p>
          <a:p>
            <a:pPr marL="457200" indent="-457200">
              <a:buAutoNum type="arabicPeriod"/>
            </a:pPr>
            <a:r>
              <a:rPr lang="nl-NL" sz="2000" dirty="0"/>
              <a:t>Pakket 2: </a:t>
            </a:r>
            <a:r>
              <a:rPr lang="nl-NL" sz="2000" dirty="0" err="1"/>
              <a:t>Woonpark</a:t>
            </a:r>
            <a:endParaRPr lang="nl-NL" sz="2000" dirty="0"/>
          </a:p>
          <a:p>
            <a:pPr marL="457200" indent="-457200">
              <a:buAutoNum type="arabicPeriod"/>
            </a:pPr>
            <a:r>
              <a:rPr lang="nl-NL" sz="2000" dirty="0"/>
              <a:t>Pakket 3: Herstructurering</a:t>
            </a:r>
          </a:p>
          <a:p>
            <a:pPr marL="457200" indent="-457200">
              <a:buAutoNum type="arabicPeriod"/>
            </a:pPr>
            <a:endParaRPr lang="nl-NL" sz="2000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560" y="12968"/>
            <a:ext cx="82296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Toekomstperspectief</a:t>
            </a:r>
            <a:endParaRPr lang="nl-NL" sz="2400" kern="0" dirty="0">
              <a:solidFill>
                <a:srgbClr val="0000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7E873855-47F9-45CB-A7DB-84F326F7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06" y="2615342"/>
            <a:ext cx="8468907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8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51520" y="-1"/>
            <a:ext cx="8229600" cy="139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10 kaders per toekomstperspectief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18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9" y="1124744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FD13BF25-D833-4D50-84AA-F524B08815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9" y="2131290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87E3AB6D-D25A-442E-B5DD-CFBA1DD1E2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54315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F4F5E998-A2EE-42E8-A0DA-6EDC457FD2E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9" y="4200180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542C4DCD-8374-4B64-A7CD-A2F42BD9C42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9" y="5190050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="" xmlns:a16="http://schemas.microsoft.com/office/drawing/2014/main" id="{0C41FE24-012E-4C29-9E6F-DC4FAAEA7F6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114810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="" xmlns:a16="http://schemas.microsoft.com/office/drawing/2014/main" id="{58526D45-FE0D-47E3-81AB-3DE480311EE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140968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="" xmlns:a16="http://schemas.microsoft.com/office/drawing/2014/main" id="{695C2F40-D035-4D4C-8C95-72F78D2530D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4221088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="" xmlns:a16="http://schemas.microsoft.com/office/drawing/2014/main" id="{BA54228A-425F-445D-89D7-5E67EAB4DB9B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3"/>
          <a:stretch/>
        </p:blipFill>
        <p:spPr bwMode="auto">
          <a:xfrm>
            <a:off x="4370885" y="5313216"/>
            <a:ext cx="1028700" cy="905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="" xmlns:a16="http://schemas.microsoft.com/office/drawing/2014/main" id="{640ED1BA-21C2-4EFE-AAF5-F274B1FE693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124744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jdelijke aanduiding voor inhoud 2">
            <a:extLst>
              <a:ext uri="{FF2B5EF4-FFF2-40B4-BE49-F238E27FC236}">
                <a16:creationId xmlns="" xmlns:a16="http://schemas.microsoft.com/office/drawing/2014/main" id="{36079B93-E010-42A6-BE5C-60D54324DB73}"/>
              </a:ext>
            </a:extLst>
          </p:cNvPr>
          <p:cNvSpPr txBox="1">
            <a:spLocks/>
          </p:cNvSpPr>
          <p:nvPr/>
        </p:nvSpPr>
        <p:spPr bwMode="auto">
          <a:xfrm>
            <a:off x="899592" y="1268760"/>
            <a:ext cx="360040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latin typeface="Futura Bk BT" panose="020B0502020204020303" pitchFamily="34" charset="0"/>
              </a:rPr>
              <a:t>1 Functies en doelgroepen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kern="0" dirty="0">
              <a:solidFill>
                <a:srgbClr val="000000"/>
              </a:solidFill>
              <a:latin typeface="Futura Bk B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000" kern="0" dirty="0">
                <a:solidFill>
                  <a:srgbClr val="000000"/>
                </a:solidFill>
                <a:latin typeface="Futura Bk BT"/>
              </a:rPr>
              <a:t>2 Brand en bouwveiligheid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kern="0" dirty="0">
              <a:solidFill>
                <a:srgbClr val="000000"/>
              </a:solidFill>
              <a:latin typeface="Futura Bk B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000" kern="0" dirty="0">
                <a:solidFill>
                  <a:srgbClr val="000000"/>
                </a:solidFill>
                <a:latin typeface="Futura Bk BT"/>
              </a:rPr>
              <a:t>3 Ruimtelijke kwaliteit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kern="0" dirty="0">
              <a:solidFill>
                <a:srgbClr val="000000"/>
              </a:solidFill>
              <a:latin typeface="Futura Bk B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000" kern="0" dirty="0">
                <a:solidFill>
                  <a:srgbClr val="000000"/>
                </a:solidFill>
                <a:latin typeface="Futura Bk BT"/>
              </a:rPr>
              <a:t>4 Verkeer en parkeren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kern="0" dirty="0">
              <a:solidFill>
                <a:srgbClr val="000000"/>
              </a:solidFill>
              <a:latin typeface="Futura Bk B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000" kern="0" dirty="0">
                <a:solidFill>
                  <a:srgbClr val="000000"/>
                </a:solidFill>
                <a:latin typeface="Futura Bk BT"/>
              </a:rPr>
              <a:t>5 Infrastructuur en hemelwater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="" xmlns:a16="http://schemas.microsoft.com/office/drawing/2014/main" id="{3B6A69A0-999F-4A78-B342-F7F062572445}"/>
              </a:ext>
            </a:extLst>
          </p:cNvPr>
          <p:cNvSpPr txBox="1">
            <a:spLocks/>
          </p:cNvSpPr>
          <p:nvPr/>
        </p:nvSpPr>
        <p:spPr bwMode="auto">
          <a:xfrm>
            <a:off x="5292080" y="1333832"/>
            <a:ext cx="40324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latin typeface="Futura Bk BT" panose="020B0502020204020303" pitchFamily="34" charset="0"/>
              </a:rPr>
              <a:t>6 Duurzaamheid</a:t>
            </a:r>
          </a:p>
          <a:p>
            <a:pPr marL="0" indent="0">
              <a:buNone/>
            </a:pPr>
            <a:endParaRPr lang="nl-NL" sz="2000" kern="0" dirty="0">
              <a:solidFill>
                <a:srgbClr val="000000"/>
              </a:solidFill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nl-NL" sz="2000" kern="0" dirty="0">
                <a:solidFill>
                  <a:srgbClr val="000000"/>
                </a:solidFill>
                <a:latin typeface="Futura Bk BT" panose="020B0502020204020303" pitchFamily="34" charset="0"/>
              </a:rPr>
              <a:t>7 Openbare orde, veiligheid</a:t>
            </a:r>
          </a:p>
          <a:p>
            <a:pPr marL="0" indent="0">
              <a:buNone/>
            </a:pPr>
            <a:r>
              <a:rPr lang="nl-NL" sz="2000" kern="0" dirty="0">
                <a:solidFill>
                  <a:srgbClr val="000000"/>
                </a:solidFill>
                <a:latin typeface="Futura Bk BT" panose="020B0502020204020303" pitchFamily="34" charset="0"/>
              </a:rPr>
              <a:t>    en handhaving</a:t>
            </a:r>
          </a:p>
          <a:p>
            <a:pPr marL="0" indent="0">
              <a:buNone/>
            </a:pPr>
            <a:endParaRPr lang="nl-NL" sz="2000" kern="0" dirty="0">
              <a:solidFill>
                <a:srgbClr val="000000"/>
              </a:solidFill>
              <a:latin typeface="Futura Bk BT" panose="020B05020202040203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000" kern="0" dirty="0">
                <a:solidFill>
                  <a:srgbClr val="000000"/>
                </a:solidFill>
                <a:latin typeface="Futura Bk BT" panose="020B0502020204020303" pitchFamily="34" charset="0"/>
              </a:rPr>
              <a:t>8 Milieu- en natuurkwaliteit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kern="0" dirty="0">
              <a:solidFill>
                <a:srgbClr val="000000"/>
              </a:solidFill>
              <a:latin typeface="Futura Bk BT" panose="020B05020202040203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000" kern="0" dirty="0">
                <a:solidFill>
                  <a:srgbClr val="000000"/>
                </a:solidFill>
                <a:latin typeface="Futura Bk BT" panose="020B0502020204020303" pitchFamily="34" charset="0"/>
              </a:rPr>
              <a:t>9 Financiële verevening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kern="0" dirty="0">
              <a:solidFill>
                <a:srgbClr val="000000"/>
              </a:solidFill>
              <a:latin typeface="Futura Bk BT" panose="020B05020202040203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000" kern="0" dirty="0">
                <a:solidFill>
                  <a:srgbClr val="000000"/>
                </a:solidFill>
                <a:latin typeface="Futura Bk BT" panose="020B0502020204020303" pitchFamily="34" charset="0"/>
              </a:rPr>
              <a:t>10 Organisatorisch/ overeenkomst</a:t>
            </a:r>
            <a:endParaRPr lang="nl-NL" sz="2000" kern="0" dirty="0">
              <a:solidFill>
                <a:srgbClr val="000000"/>
              </a:solidFill>
              <a:latin typeface="Futura Bk BT"/>
            </a:endParaRPr>
          </a:p>
        </p:txBody>
      </p:sp>
    </p:spTree>
    <p:extLst>
      <p:ext uri="{BB962C8B-B14F-4D97-AF65-F5344CB8AC3E}">
        <p14:creationId xmlns:p14="http://schemas.microsoft.com/office/powerpoint/2010/main" val="405777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19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000" i="1" dirty="0">
                <a:latin typeface="Futura Bk BT" panose="020B0502020204020303" pitchFamily="34" charset="0"/>
              </a:rPr>
              <a:t>NAAM KADER:</a:t>
            </a:r>
          </a:p>
          <a:p>
            <a:pPr marL="457200" indent="-457200">
              <a:buAutoNum type="arabicPeriod"/>
            </a:pPr>
            <a:r>
              <a:rPr lang="nl-NL" sz="2000" i="1" dirty="0">
                <a:latin typeface="Futura Bk BT" panose="020B0502020204020303" pitchFamily="34" charset="0"/>
              </a:rPr>
              <a:t>Doelstelling</a:t>
            </a:r>
          </a:p>
          <a:p>
            <a:pPr marL="457200" indent="-457200">
              <a:buAutoNum type="arabicPeriod"/>
            </a:pPr>
            <a:r>
              <a:rPr lang="nl-NL" sz="2000" i="1" dirty="0">
                <a:latin typeface="Futura Bk BT" panose="020B0502020204020303" pitchFamily="34" charset="0"/>
              </a:rPr>
              <a:t>Kaders (wettelijke basis)</a:t>
            </a:r>
          </a:p>
          <a:p>
            <a:pPr marL="457200" indent="-457200">
              <a:buAutoNum type="arabicPeriod"/>
            </a:pPr>
            <a:r>
              <a:rPr lang="nl-NL" sz="2000" i="1" dirty="0">
                <a:latin typeface="Futura Bk BT" panose="020B0502020204020303" pitchFamily="34" charset="0"/>
              </a:rPr>
              <a:t>Eisen </a:t>
            </a:r>
          </a:p>
          <a:p>
            <a:pPr marL="457200" indent="-457200">
              <a:buAutoNum type="arabicPeriod"/>
            </a:pPr>
            <a:r>
              <a:rPr lang="nl-NL" sz="2000" i="1" dirty="0">
                <a:latin typeface="Futura Bk BT" panose="020B0502020204020303" pitchFamily="34" charset="0"/>
              </a:rPr>
              <a:t>Wensen</a:t>
            </a:r>
          </a:p>
          <a:p>
            <a:pPr marL="0" indent="0">
              <a:buNone/>
            </a:pPr>
            <a:endParaRPr lang="nl-NL" sz="2000" dirty="0">
              <a:latin typeface="Futura Bk BT" panose="020B0502020204020303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560" y="12968"/>
            <a:ext cx="82296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Opzet kaders</a:t>
            </a:r>
            <a:endParaRPr lang="nl-NL" sz="2400" kern="0" dirty="0">
              <a:solidFill>
                <a:srgbClr val="000000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B7FAEE54-E7AC-4A67-A031-5A382A235129}"/>
              </a:ext>
            </a:extLst>
          </p:cNvPr>
          <p:cNvSpPr txBox="1">
            <a:spLocks/>
          </p:cNvSpPr>
          <p:nvPr/>
        </p:nvSpPr>
        <p:spPr bwMode="auto">
          <a:xfrm>
            <a:off x="548308" y="3527760"/>
            <a:ext cx="82296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nl-NL" sz="2000" kern="0" dirty="0">
                <a:solidFill>
                  <a:srgbClr val="000000"/>
                </a:solidFill>
                <a:latin typeface="Futura Bk BT" panose="020B0502020204020303" pitchFamily="34" charset="0"/>
              </a:rPr>
              <a:t>Navolgend enkele voorbeelden van kaders</a:t>
            </a:r>
          </a:p>
        </p:txBody>
      </p:sp>
    </p:spTree>
    <p:extLst>
      <p:ext uri="{BB962C8B-B14F-4D97-AF65-F5344CB8AC3E}">
        <p14:creationId xmlns:p14="http://schemas.microsoft.com/office/powerpoint/2010/main" val="174938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1556792"/>
            <a:ext cx="9144000" cy="54726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8136904" cy="4797152"/>
          </a:xfrm>
        </p:spPr>
        <p:txBody>
          <a:bodyPr/>
          <a:lstStyle/>
          <a:p>
            <a:r>
              <a:rPr lang="nl-NL" sz="3200" dirty="0"/>
              <a:t>Woord van welkom</a:t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2400" dirty="0">
                <a:solidFill>
                  <a:srgbClr val="FFFFFF"/>
                </a:solidFill>
              </a:rPr>
              <a:t>dagvoorzitter: Pieter den </a:t>
            </a:r>
            <a:r>
              <a:rPr lang="nl-NL" sz="2400" dirty="0" err="1">
                <a:solidFill>
                  <a:srgbClr val="FFFFFF"/>
                </a:solidFill>
              </a:rPr>
              <a:t>Boeft</a:t>
            </a:r>
            <a:r>
              <a:rPr lang="nl-NL" sz="2400" dirty="0">
                <a:solidFill>
                  <a:srgbClr val="FFFFFF"/>
                </a:solidFill>
              </a:rPr>
              <a:t/>
            </a:r>
            <a:br>
              <a:rPr lang="nl-NL" sz="2400" dirty="0">
                <a:solidFill>
                  <a:srgbClr val="FFFFFF"/>
                </a:solidFill>
              </a:rPr>
            </a:br>
            <a:endParaRPr lang="nl-NL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0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20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560" y="12968"/>
            <a:ext cx="82296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Functies en doelgroepen</a:t>
            </a:r>
            <a:endParaRPr lang="nl-NL" sz="2400" kern="0" dirty="0">
              <a:solidFill>
                <a:srgbClr val="00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A2C2ABA2-0AF8-4C56-B8E9-138EEAC9A6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359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>
                <a:latin typeface="Futura Bk BT" panose="020B0502020204020303" pitchFamily="34" charset="0"/>
              </a:rPr>
              <a:t>Pakket 1: Recreatiepark:  	</a:t>
            </a:r>
            <a:r>
              <a:rPr lang="nl-NL" sz="2000" dirty="0">
                <a:latin typeface="Futura Bk BT" panose="020B0502020204020303" pitchFamily="34" charset="0"/>
              </a:rPr>
              <a:t>Hoofdfunctie recreatie voor 2</a:t>
            </a:r>
            <a:r>
              <a:rPr lang="nl-NL" sz="2000" baseline="30000" dirty="0">
                <a:latin typeface="Futura Bk BT" panose="020B0502020204020303" pitchFamily="34" charset="0"/>
              </a:rPr>
              <a:t>e</a:t>
            </a:r>
            <a:r>
              <a:rPr lang="nl-NL" sz="2000" dirty="0">
                <a:latin typeface="Futura Bk BT" panose="020B0502020204020303" pitchFamily="34" charset="0"/>
              </a:rPr>
              <a:t> woningen, </a:t>
            </a:r>
          </a:p>
          <a:p>
            <a:pPr marL="0" indent="0">
              <a:buNone/>
            </a:pPr>
            <a:r>
              <a:rPr lang="nl-NL" sz="2000" dirty="0">
                <a:latin typeface="Futura Bk BT" panose="020B0502020204020303" pitchFamily="34" charset="0"/>
              </a:rPr>
              <a:t>			      	ondergeschikt tijdelijke verhuur</a:t>
            </a:r>
          </a:p>
          <a:p>
            <a:pPr marL="0" indent="0">
              <a:buNone/>
            </a:pPr>
            <a:r>
              <a:rPr lang="nl-NL" sz="2000" dirty="0">
                <a:latin typeface="Futura Bk BT" panose="020B0502020204020303" pitchFamily="34" charset="0"/>
              </a:rPr>
              <a:t>			      	(maximaal 20% en 2 jaar)</a:t>
            </a:r>
          </a:p>
          <a:p>
            <a:pPr marL="0" indent="0">
              <a:buNone/>
            </a:pPr>
            <a:endParaRPr lang="nl-NL" sz="2000" dirty="0"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Futura Bk BT" panose="020B0502020204020303" pitchFamily="34" charset="0"/>
              </a:rPr>
              <a:t>Pakket 2: Woonpark: </a:t>
            </a:r>
            <a:r>
              <a:rPr lang="nl-NL" sz="2000" dirty="0">
                <a:latin typeface="Futura Bk BT" panose="020B0502020204020303" pitchFamily="34" charset="0"/>
              </a:rPr>
              <a:t>	       	Kleinschalig wonen in het groen</a:t>
            </a:r>
          </a:p>
          <a:p>
            <a:pPr marL="0" indent="0">
              <a:buNone/>
            </a:pPr>
            <a:endParaRPr lang="nl-NL" sz="2000" dirty="0"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Futura Bk BT" panose="020B0502020204020303" pitchFamily="34" charset="0"/>
              </a:rPr>
              <a:t>Pakket 3: Herstructurering: 	</a:t>
            </a:r>
            <a:r>
              <a:rPr lang="nl-NL" sz="2000" dirty="0">
                <a:latin typeface="Futura Bk BT" panose="020B0502020204020303" pitchFamily="34" charset="0"/>
              </a:rPr>
              <a:t>Diverse extensieve woonmilieus of 				       	voorzieningen</a:t>
            </a:r>
          </a:p>
          <a:p>
            <a:pPr marL="0" indent="0">
              <a:buNone/>
            </a:pPr>
            <a:endParaRPr lang="nl-NL" sz="20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9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21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22D4CF5E-7083-4F0D-80D9-929A3E0CF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833"/>
            <a:ext cx="9144000" cy="575316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="" xmlns:a16="http://schemas.microsoft.com/office/drawing/2014/main" id="{1085CE52-30B4-4015-BFD1-A2D277AF0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NL" sz="3200" dirty="0"/>
              <a:t>Woonmilieus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87E3AB6D-D25A-442E-B5DD-CFBA1DD1E2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164" y="76133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7D9DA0D5-E36F-44E2-8A03-F40A99AC92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76133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598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NL" sz="3200" dirty="0"/>
              <a:t>Financiële randvoorwaarden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22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C1507DC6-5D13-45FA-A837-80E3AF9536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9" y="16421"/>
            <a:ext cx="1028700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="" xmlns:a16="http://schemas.microsoft.com/office/drawing/2014/main" id="{8332B58C-BF81-4E9B-BE12-857F77088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r>
              <a:rPr lang="nl-NL" sz="2000" dirty="0">
                <a:latin typeface="Futura Bk BT" panose="020B0502020204020303" pitchFamily="34" charset="0"/>
              </a:rPr>
              <a:t>Kosten </a:t>
            </a:r>
            <a:r>
              <a:rPr lang="nl-NL" sz="2000" dirty="0" err="1">
                <a:latin typeface="Futura Bk BT" panose="020B0502020204020303" pitchFamily="34" charset="0"/>
              </a:rPr>
              <a:t>bovenwijkse</a:t>
            </a:r>
            <a:r>
              <a:rPr lang="nl-NL" sz="2000" dirty="0">
                <a:latin typeface="Futura Bk BT" panose="020B0502020204020303" pitchFamily="34" charset="0"/>
              </a:rPr>
              <a:t> projecten (geprioriteerd):</a:t>
            </a: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Project 1: Toegankelijkheid</a:t>
            </a: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Project 2: Ondergrondse infra</a:t>
            </a: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Project 3: Fietsroutes</a:t>
            </a: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Project 4: Centraal </a:t>
            </a:r>
            <a:r>
              <a:rPr lang="nl-NL" sz="1600" dirty="0" err="1">
                <a:latin typeface="Futura Bk BT" panose="020B0502020204020303" pitchFamily="34" charset="0"/>
              </a:rPr>
              <a:t>speelbos</a:t>
            </a:r>
            <a:endParaRPr lang="nl-NL" sz="1600" dirty="0">
              <a:latin typeface="Futura Bk BT" panose="020B0502020204020303" pitchFamily="34" charset="0"/>
            </a:endParaRP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Project 5: Collectieve duurzaamheidsmaatregelen</a:t>
            </a: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Project 6: Wandelpaden </a:t>
            </a:r>
          </a:p>
          <a:p>
            <a:r>
              <a:rPr lang="nl-NL" sz="2000" dirty="0">
                <a:latin typeface="Futura Bk BT" panose="020B0502020204020303" pitchFamily="34" charset="0"/>
              </a:rPr>
              <a:t>Kosten evenredig verdelen:</a:t>
            </a: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Waardestijging per type transformatie</a:t>
            </a: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Profijt van project</a:t>
            </a: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Inbreng in natura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Futura Bk BT" panose="020B0502020204020303" pitchFamily="34" charset="0"/>
              </a:rPr>
              <a:t>Ondersteuning/stimulering:</a:t>
            </a: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Ontwikkelmaatschappij</a:t>
            </a: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Expertteam/Adviseurs</a:t>
            </a:r>
          </a:p>
          <a:p>
            <a:pPr lvl="1"/>
            <a:r>
              <a:rPr lang="nl-NL" sz="1600" dirty="0">
                <a:latin typeface="Futura Bk BT" panose="020B0502020204020303" pitchFamily="34" charset="0"/>
              </a:rPr>
              <a:t>Gemeentelijke middelen</a:t>
            </a:r>
          </a:p>
          <a:p>
            <a:pPr>
              <a:buFontTx/>
              <a:buChar char="-"/>
            </a:pPr>
            <a:endParaRPr lang="nl-NL" sz="20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0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23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r>
              <a:rPr lang="nl-NL" sz="2000" dirty="0">
                <a:latin typeface="Futura Bk BT" panose="020B0502020204020303" pitchFamily="34" charset="0"/>
              </a:rPr>
              <a:t>Opstellen parkplannen (format volgt)</a:t>
            </a:r>
          </a:p>
          <a:p>
            <a:r>
              <a:rPr lang="nl-NL" sz="2000" dirty="0">
                <a:latin typeface="Futura Bk BT" panose="020B0502020204020303" pitchFamily="34" charset="0"/>
              </a:rPr>
              <a:t>Samen met experts/adviseurs opzetten (lijst met opties volgt):</a:t>
            </a:r>
          </a:p>
          <a:p>
            <a:pPr>
              <a:buFontTx/>
              <a:buChar char="-"/>
            </a:pPr>
            <a:r>
              <a:rPr lang="nl-NL" sz="2000" dirty="0">
                <a:latin typeface="Futura Bk BT" panose="020B0502020204020303" pitchFamily="34" charset="0"/>
              </a:rPr>
              <a:t>Juristen</a:t>
            </a:r>
          </a:p>
          <a:p>
            <a:pPr>
              <a:buFontTx/>
              <a:buChar char="-"/>
            </a:pPr>
            <a:r>
              <a:rPr lang="nl-NL" sz="2000" dirty="0">
                <a:latin typeface="Futura Bk BT" panose="020B0502020204020303" pitchFamily="34" charset="0"/>
              </a:rPr>
              <a:t>Financieel deskundige</a:t>
            </a:r>
          </a:p>
          <a:p>
            <a:pPr>
              <a:buFontTx/>
              <a:buChar char="-"/>
            </a:pPr>
            <a:r>
              <a:rPr lang="nl-NL" sz="2000" dirty="0">
                <a:latin typeface="Futura Bk BT" panose="020B0502020204020303" pitchFamily="34" charset="0"/>
              </a:rPr>
              <a:t>Stedenbouwkundige/landschapsarchitect</a:t>
            </a:r>
          </a:p>
          <a:p>
            <a:pPr>
              <a:buFontTx/>
              <a:buChar char="-"/>
            </a:pPr>
            <a:r>
              <a:rPr lang="nl-NL" sz="2000" dirty="0">
                <a:latin typeface="Futura Bk BT" panose="020B0502020204020303" pitchFamily="34" charset="0"/>
              </a:rPr>
              <a:t>Bouwkundige/architect</a:t>
            </a:r>
          </a:p>
          <a:p>
            <a:r>
              <a:rPr lang="nl-NL" sz="2000" dirty="0">
                <a:latin typeface="Futura Bk BT" panose="020B0502020204020303" pitchFamily="34" charset="0"/>
              </a:rPr>
              <a:t>Regionaal kwaliteitsteam/Ontwikkelmaatschappij</a:t>
            </a:r>
          </a:p>
          <a:p>
            <a:r>
              <a:rPr lang="nl-NL" sz="2000" dirty="0">
                <a:latin typeface="Futura Bk BT" panose="020B0502020204020303" pitchFamily="34" charset="0"/>
              </a:rPr>
              <a:t>Intentieovereenkomst met gemeente over </a:t>
            </a:r>
            <a:r>
              <a:rPr lang="nl-NL" sz="2000" dirty="0" err="1">
                <a:latin typeface="Futura Bk BT" panose="020B0502020204020303" pitchFamily="34" charset="0"/>
              </a:rPr>
              <a:t>parkplan</a:t>
            </a:r>
            <a:endParaRPr lang="nl-NL" sz="2000" dirty="0">
              <a:latin typeface="Futura Bk BT" panose="020B0502020204020303" pitchFamily="34" charset="0"/>
            </a:endParaRPr>
          </a:p>
          <a:p>
            <a:r>
              <a:rPr lang="nl-NL" sz="2000" dirty="0">
                <a:latin typeface="Futura Bk BT" panose="020B0502020204020303" pitchFamily="34" charset="0"/>
              </a:rPr>
              <a:t>Anterieure overeenkomst bij start bestemmingsplan</a:t>
            </a:r>
          </a:p>
          <a:p>
            <a:pPr>
              <a:buFontTx/>
              <a:buChar char="-"/>
            </a:pPr>
            <a:endParaRPr lang="nl-NL" sz="2000" dirty="0">
              <a:latin typeface="Futura Bk BT" panose="020B0502020204020303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560" y="12968"/>
            <a:ext cx="82296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Organisatorisch/overeenkomst</a:t>
            </a:r>
            <a:endParaRPr lang="nl-NL" sz="2400" kern="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4B4F3CEA-212E-4AA2-A165-7A5FF128EE2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3"/>
          <a:stretch/>
        </p:blipFill>
        <p:spPr bwMode="auto">
          <a:xfrm>
            <a:off x="20030" y="116632"/>
            <a:ext cx="1028700" cy="905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748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1556792"/>
            <a:ext cx="9144000" cy="54726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00392" cy="2016224"/>
          </a:xfrm>
        </p:spPr>
        <p:txBody>
          <a:bodyPr/>
          <a:lstStyle/>
          <a:p>
            <a:r>
              <a:rPr lang="nl-NL" sz="3200" dirty="0"/>
              <a:t>Vervolgproces</a:t>
            </a:r>
          </a:p>
        </p:txBody>
      </p:sp>
    </p:spTree>
    <p:extLst>
      <p:ext uri="{BB962C8B-B14F-4D97-AF65-F5344CB8AC3E}">
        <p14:creationId xmlns:p14="http://schemas.microsoft.com/office/powerpoint/2010/main" val="4014085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NL" sz="3200" dirty="0"/>
              <a:t>Vervolgproces 2019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820472" cy="4525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>
                <a:latin typeface="Futura Bk BT"/>
              </a:rPr>
              <a:t>2</a:t>
            </a:r>
            <a:r>
              <a:rPr lang="nl-NL" sz="2400" baseline="30000" dirty="0">
                <a:latin typeface="Futura Bk BT"/>
              </a:rPr>
              <a:t>e</a:t>
            </a:r>
            <a:r>
              <a:rPr lang="nl-NL" sz="2400" dirty="0">
                <a:latin typeface="Futura Bk BT"/>
              </a:rPr>
              <a:t> Gesprek met eigenaren/vve’s/buurtvereniging	Q1-2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>
                <a:latin typeface="Futura Bk BT"/>
              </a:rPr>
              <a:t>Financieel vereveningsmodel				Q2-3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>
                <a:latin typeface="Futura Bk BT"/>
              </a:rPr>
              <a:t>Omgevingsvisie definitief en vaststellen		Q3-4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nl-NL" sz="2400" dirty="0">
              <a:latin typeface="Futura Bk B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>
                <a:latin typeface="Futura Bk BT"/>
              </a:rPr>
              <a:t>Parallel: Eigenaren verder werken aan parkplannen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nl-NL" sz="2400" dirty="0">
              <a:latin typeface="Futura Bk BT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nl-NL" sz="2400" dirty="0">
              <a:latin typeface="Futura Bk BT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nl-NL" sz="2400" dirty="0">
              <a:latin typeface="Futura Bk BT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nl-NL" sz="2200" dirty="0">
              <a:latin typeface="Futura Bk B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25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61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1556792"/>
            <a:ext cx="9144000" cy="54726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00392" cy="2016224"/>
          </a:xfrm>
        </p:spPr>
        <p:txBody>
          <a:bodyPr/>
          <a:lstStyle/>
          <a:p>
            <a:r>
              <a:rPr lang="nl-NL" sz="3200" dirty="0"/>
              <a:t>Ruimte voor vragen</a:t>
            </a:r>
          </a:p>
        </p:txBody>
      </p:sp>
    </p:spTree>
    <p:extLst>
      <p:ext uri="{BB962C8B-B14F-4D97-AF65-F5344CB8AC3E}">
        <p14:creationId xmlns:p14="http://schemas.microsoft.com/office/powerpoint/2010/main" val="3492585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1556792"/>
            <a:ext cx="9144000" cy="54726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03548" y="1844824"/>
            <a:ext cx="8136904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nl-NL" sz="3200" kern="0" dirty="0"/>
              <a:t>				Slot</a:t>
            </a:r>
            <a:br>
              <a:rPr lang="nl-NL" sz="3200" kern="0" dirty="0"/>
            </a:br>
            <a:r>
              <a:rPr lang="nl-NL" sz="3200" kern="0" dirty="0"/>
              <a:t/>
            </a:r>
            <a:br>
              <a:rPr lang="nl-NL" sz="3200" kern="0" dirty="0"/>
            </a:br>
            <a:r>
              <a:rPr lang="nl-NL" sz="3200" kern="0" dirty="0"/>
              <a:t/>
            </a:r>
            <a:br>
              <a:rPr lang="nl-NL" sz="3200" kern="0" dirty="0"/>
            </a:br>
            <a:r>
              <a:rPr lang="nl-NL" sz="3200" kern="0" dirty="0"/>
              <a:t/>
            </a:r>
            <a:br>
              <a:rPr lang="nl-NL" sz="3200" kern="0" dirty="0"/>
            </a:br>
            <a:r>
              <a:rPr lang="nl-NL" sz="3200" kern="0" dirty="0"/>
              <a:t/>
            </a:r>
            <a:br>
              <a:rPr lang="nl-NL" sz="3200" kern="0" dirty="0"/>
            </a:br>
            <a:r>
              <a:rPr lang="nl-NL" sz="3200" kern="0" dirty="0"/>
              <a:t/>
            </a:r>
            <a:br>
              <a:rPr lang="nl-NL" sz="3200" kern="0" dirty="0"/>
            </a:br>
            <a:r>
              <a:rPr lang="nl-NL" sz="3200" kern="0" dirty="0"/>
              <a:t/>
            </a:r>
            <a:br>
              <a:rPr lang="nl-NL" sz="3200" kern="0" dirty="0"/>
            </a:br>
            <a:r>
              <a:rPr lang="nl-NL" sz="2400" kern="0" dirty="0">
                <a:solidFill>
                  <a:srgbClr val="FFFFFF"/>
                </a:solidFill>
              </a:rPr>
              <a:t>Correspondentie:  Jelle Snippe </a:t>
            </a:r>
            <a:r>
              <a:rPr lang="nl-NL" sz="2400" dirty="0" smtClean="0">
                <a:hlinkClick r:id="rId2"/>
              </a:rPr>
              <a:t>j.snippe@ermelo.nl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456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71344" y="41175"/>
            <a:ext cx="8229600" cy="139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Inhoud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827584" y="1440080"/>
            <a:ext cx="91553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nl-NL" sz="2400" kern="0" dirty="0">
                <a:solidFill>
                  <a:srgbClr val="000000"/>
                </a:solidFill>
                <a:latin typeface="Futura Bk BT"/>
              </a:rPr>
              <a:t>Proces tot nu </a:t>
            </a:r>
            <a:r>
              <a:rPr lang="nl-NL" sz="2400" kern="0" dirty="0" smtClean="0">
                <a:solidFill>
                  <a:srgbClr val="000000"/>
                </a:solidFill>
                <a:latin typeface="Futura Bk BT"/>
              </a:rPr>
              <a:t>toe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kern="0" dirty="0" smtClean="0">
                <a:solidFill>
                  <a:srgbClr val="000000"/>
                </a:solidFill>
                <a:latin typeface="Futura Bk BT"/>
              </a:rPr>
              <a:t>Toekomstvisie</a:t>
            </a:r>
            <a:endParaRPr lang="nl-NL" sz="2400" kern="0" dirty="0">
              <a:solidFill>
                <a:srgbClr val="000000"/>
              </a:solidFill>
              <a:latin typeface="Futura Bk BT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kern="0" dirty="0">
                <a:solidFill>
                  <a:srgbClr val="000000"/>
                </a:solidFill>
                <a:latin typeface="Futura Bk BT"/>
              </a:rPr>
              <a:t>Inventarisatie en analyse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kern="0" dirty="0">
                <a:solidFill>
                  <a:srgbClr val="000000"/>
                </a:solidFill>
                <a:latin typeface="Futura Bk BT"/>
              </a:rPr>
              <a:t>Gebiedsopgave en doelstelling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kern="0" dirty="0">
                <a:solidFill>
                  <a:srgbClr val="000000"/>
                </a:solidFill>
                <a:latin typeface="Futura Bk BT"/>
              </a:rPr>
              <a:t>Opbouw kaders en randvoorwaarden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kern="0" dirty="0">
                <a:solidFill>
                  <a:srgbClr val="000000"/>
                </a:solidFill>
                <a:latin typeface="Futura Bk BT"/>
              </a:rPr>
              <a:t>Vervolgproces</a:t>
            </a:r>
            <a:endParaRPr lang="nl-NL" sz="2200" kern="0" dirty="0">
              <a:solidFill>
                <a:srgbClr val="000000"/>
              </a:solidFill>
              <a:latin typeface="Futura Bk BT"/>
            </a:endParaRPr>
          </a:p>
          <a:p>
            <a:pPr marL="514350" indent="-514350">
              <a:buFont typeface="+mj-lt"/>
              <a:buAutoNum type="arabicPeriod"/>
            </a:pPr>
            <a:endParaRPr lang="nl-NL" sz="2200" kern="0" dirty="0">
              <a:solidFill>
                <a:srgbClr val="000000"/>
              </a:solidFill>
              <a:latin typeface="Futura Bk BT"/>
            </a:endParaRPr>
          </a:p>
          <a:p>
            <a:pPr marL="514350" indent="-514350">
              <a:buFont typeface="+mj-lt"/>
              <a:buAutoNum type="arabicPeriod"/>
            </a:pPr>
            <a:endParaRPr lang="nl-NL" sz="2200" kern="0" dirty="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3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9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1556792"/>
            <a:ext cx="9144000" cy="54726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0560" y="1556792"/>
            <a:ext cx="7700392" cy="5472608"/>
          </a:xfrm>
        </p:spPr>
        <p:txBody>
          <a:bodyPr/>
          <a:lstStyle/>
          <a:p>
            <a:r>
              <a:rPr lang="nl-NL" sz="3200" dirty="0"/>
              <a:t>Proces tot nu toe</a:t>
            </a:r>
            <a:br>
              <a:rPr lang="nl-NL" sz="32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2400" dirty="0">
                <a:solidFill>
                  <a:srgbClr val="FFFFFF"/>
                </a:solidFill>
              </a:rPr>
              <a:t>Wethouder: Dr. J.A. de Haan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1649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1556792"/>
            <a:ext cx="9144000" cy="54726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0560" y="1556792"/>
            <a:ext cx="7700392" cy="5472608"/>
          </a:xfrm>
        </p:spPr>
        <p:txBody>
          <a:bodyPr/>
          <a:lstStyle/>
          <a:p>
            <a:r>
              <a:rPr lang="nl-NL" sz="3200" dirty="0" smtClean="0"/>
              <a:t>Toekomstvisie op de verblijfsrecreatie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2400" dirty="0">
                <a:solidFill>
                  <a:srgbClr val="FFFFFF"/>
                </a:solidFill>
              </a:rPr>
              <a:t>projectleider: </a:t>
            </a:r>
            <a:r>
              <a:rPr lang="nl-NL" sz="2400" dirty="0" err="1">
                <a:solidFill>
                  <a:srgbClr val="FFFFFF"/>
                </a:solidFill>
              </a:rPr>
              <a:t>Jolande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smtClean="0">
                <a:solidFill>
                  <a:srgbClr val="FFFFFF"/>
                </a:solidFill>
              </a:rPr>
              <a:t>Blok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0076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6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 err="1">
                <a:latin typeface="Futura Bk BT" panose="020B0502020204020303" pitchFamily="34" charset="0"/>
              </a:rPr>
              <a:t>Ermelose</a:t>
            </a:r>
            <a:r>
              <a:rPr lang="nl-NL" sz="2000" b="1" dirty="0">
                <a:latin typeface="Futura Bk BT" panose="020B0502020204020303" pitchFamily="34" charset="0"/>
              </a:rPr>
              <a:t> aanpak (Re)vitalisering van de verblijfsrecreatie:</a:t>
            </a:r>
          </a:p>
          <a:p>
            <a:pPr marL="0" indent="0">
              <a:buNone/>
            </a:pPr>
            <a:r>
              <a:rPr lang="nl-NL" sz="2000" dirty="0" err="1">
                <a:latin typeface="Futura Bk BT" panose="020B0502020204020303" pitchFamily="34" charset="0"/>
              </a:rPr>
              <a:t>Meersporenaanpak</a:t>
            </a:r>
            <a:endParaRPr lang="nl-NL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Ontwikkelspoor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Transformatiespoor</a:t>
            </a:r>
          </a:p>
          <a:p>
            <a:pPr marL="457200" indent="-457200"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Openbare orde en veiligheidsspoor</a:t>
            </a:r>
          </a:p>
          <a:p>
            <a:pPr marL="0" indent="0">
              <a:buNone/>
            </a:pPr>
            <a:endParaRPr lang="nl-NL" sz="2000" dirty="0"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Futura Bk BT" panose="020B0502020204020303" pitchFamily="34" charset="0"/>
              </a:rPr>
              <a:t>Gebiedsgerichte aanpak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Cluster </a:t>
            </a:r>
            <a:r>
              <a:rPr lang="nl-NL" sz="2000" dirty="0" err="1">
                <a:latin typeface="Futura Bk BT" panose="020B0502020204020303" pitchFamily="34" charset="0"/>
              </a:rPr>
              <a:t>Strokel</a:t>
            </a:r>
            <a:r>
              <a:rPr lang="nl-NL" sz="2000" dirty="0">
                <a:latin typeface="Futura Bk BT" panose="020B0502020204020303" pitchFamily="34" charset="0"/>
              </a:rPr>
              <a:t> en </a:t>
            </a:r>
            <a:r>
              <a:rPr lang="nl-NL" sz="2000" dirty="0" err="1">
                <a:latin typeface="Futura Bk BT" panose="020B0502020204020303" pitchFamily="34" charset="0"/>
              </a:rPr>
              <a:t>Tonsel</a:t>
            </a:r>
            <a:endParaRPr lang="nl-NL" sz="2000" dirty="0">
              <a:latin typeface="Futura Bk BT" panose="020B05020202040203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Cluster </a:t>
            </a:r>
            <a:r>
              <a:rPr lang="nl-NL" sz="2000" dirty="0" err="1">
                <a:latin typeface="Futura Bk BT" panose="020B0502020204020303" pitchFamily="34" charset="0"/>
              </a:rPr>
              <a:t>Drieërweg</a:t>
            </a:r>
            <a:endParaRPr lang="nl-NL" sz="2000" dirty="0">
              <a:latin typeface="Futura Bk BT" panose="020B05020202040203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Cluster Horst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Futura Bk BT" panose="020B0502020204020303" pitchFamily="34" charset="0"/>
              </a:rPr>
              <a:t>Overige recreatieterreinen buitengebied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560" y="12968"/>
            <a:ext cx="82296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 err="1">
                <a:solidFill>
                  <a:srgbClr val="000000"/>
                </a:solidFill>
              </a:rPr>
              <a:t>Meersporen</a:t>
            </a:r>
            <a:r>
              <a:rPr lang="nl-NL" sz="3200" kern="0" dirty="0">
                <a:solidFill>
                  <a:srgbClr val="000000"/>
                </a:solidFill>
              </a:rPr>
              <a:t> en gebiedsgericht</a:t>
            </a:r>
            <a:endParaRPr lang="nl-NL" sz="2400" kern="0" dirty="0">
              <a:solidFill>
                <a:srgbClr val="00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F9C15B7-3043-4007-8176-BB554B007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4" t="19429" r="25356" b="11714"/>
          <a:stretch/>
        </p:blipFill>
        <p:spPr bwMode="auto">
          <a:xfrm>
            <a:off x="5796136" y="3009218"/>
            <a:ext cx="3347864" cy="358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60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04448" cy="670396"/>
          </a:xfrm>
        </p:spPr>
        <p:txBody>
          <a:bodyPr/>
          <a:lstStyle/>
          <a:p>
            <a:r>
              <a:rPr lang="nl-NL" sz="3200" b="0" dirty="0"/>
              <a:t>Kern Horst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7272808" cy="936103"/>
          </a:xfrm>
        </p:spPr>
        <p:txBody>
          <a:bodyPr/>
          <a:lstStyle/>
          <a:p>
            <a:r>
              <a:rPr lang="nl-NL" sz="2000" b="1" dirty="0"/>
              <a:t>Analyse: </a:t>
            </a:r>
            <a:r>
              <a:rPr lang="nl-NL" sz="2000" dirty="0"/>
              <a:t>Kleinschalig, onoverzichtelijk, tweede woningbezit, veroudering eigendom en eigenaren, weinig animo voor recreatiewoningen.</a:t>
            </a:r>
          </a:p>
          <a:p>
            <a:endParaRPr lang="nl-NL" sz="2000" dirty="0"/>
          </a:p>
          <a:p>
            <a:r>
              <a:rPr lang="nl-NL" sz="2000" b="1" dirty="0"/>
              <a:t>Visie: </a:t>
            </a:r>
            <a:r>
              <a:rPr lang="nl-NL" sz="2000" dirty="0"/>
              <a:t>Kansen voor geleidelijke transitie. Wonen en zorg, nieuwe woonvormen, recreatieconcepten </a:t>
            </a:r>
          </a:p>
        </p:txBody>
      </p:sp>
      <p:pic>
        <p:nvPicPr>
          <p:cNvPr id="6" name="image11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2" t="35378" b="19161"/>
          <a:stretch/>
        </p:blipFill>
        <p:spPr>
          <a:xfrm>
            <a:off x="899592" y="3356992"/>
            <a:ext cx="6912768" cy="2696344"/>
          </a:xfrm>
          <a:prstGeom prst="rect">
            <a:avLst/>
          </a:prstGeom>
          <a:ln/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7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6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51520" y="-1"/>
            <a:ext cx="8229600" cy="139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nl-NL" sz="3200" kern="0" dirty="0">
                <a:solidFill>
                  <a:srgbClr val="000000"/>
                </a:solidFill>
              </a:rPr>
              <a:t>Ontwikkelstrategie</a:t>
            </a:r>
          </a:p>
        </p:txBody>
      </p:sp>
      <p:sp>
        <p:nvSpPr>
          <p:cNvPr id="7" name="Tekstvak 2"/>
          <p:cNvSpPr txBox="1">
            <a:spLocks noChangeArrowheads="1"/>
          </p:cNvSpPr>
          <p:nvPr/>
        </p:nvSpPr>
        <p:spPr bwMode="auto">
          <a:xfrm>
            <a:off x="3409652" y="1929330"/>
            <a:ext cx="3620965" cy="936104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Kader op structuurniveau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Omgevingsvisie (structuurvisie)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419872" y="4051612"/>
            <a:ext cx="3600525" cy="1008112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Deelparticipatie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Kader gemeente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Uitwerking samen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419872" y="2996952"/>
            <a:ext cx="3636885" cy="936104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Gebiedsafhankelijk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Bovenwijkse kosten en locatie onderling financieel verevenen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271116" y="2175694"/>
            <a:ext cx="29327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>
                <a:solidFill>
                  <a:srgbClr val="000000"/>
                </a:solidFill>
                <a:latin typeface="Futura Bk BT"/>
              </a:rPr>
              <a:t>ruimtelijk kader</a:t>
            </a:r>
            <a:endParaRPr lang="nl-NL" sz="2400" kern="0" dirty="0">
              <a:solidFill>
                <a:srgbClr val="000000"/>
              </a:solidFill>
              <a:latin typeface="Futura Bk BT"/>
            </a:endParaRPr>
          </a:p>
          <a:p>
            <a:pPr>
              <a:lnSpc>
                <a:spcPct val="150000"/>
              </a:lnSpc>
            </a:pPr>
            <a:endParaRPr lang="nl-NL" kern="0" dirty="0">
              <a:solidFill>
                <a:srgbClr val="000000"/>
              </a:solidFill>
              <a:latin typeface="Futura Bk BT"/>
            </a:endParaRPr>
          </a:p>
          <a:p>
            <a:pPr>
              <a:lnSpc>
                <a:spcPct val="150000"/>
              </a:lnSpc>
            </a:pPr>
            <a:endParaRPr lang="nl-NL" kern="0" dirty="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271116" y="4315642"/>
            <a:ext cx="30173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>
                <a:solidFill>
                  <a:srgbClr val="000000"/>
                </a:solidFill>
                <a:latin typeface="Futura Bk BT"/>
              </a:rPr>
              <a:t>participatie kader</a:t>
            </a:r>
            <a:endParaRPr lang="nl-NL" sz="2400" kern="0" dirty="0">
              <a:solidFill>
                <a:srgbClr val="000000"/>
              </a:solidFill>
              <a:latin typeface="Futura Bk BT"/>
            </a:endParaRPr>
          </a:p>
          <a:p>
            <a:pPr>
              <a:lnSpc>
                <a:spcPct val="150000"/>
              </a:lnSpc>
            </a:pPr>
            <a:endParaRPr lang="nl-NL" kern="0" dirty="0">
              <a:solidFill>
                <a:srgbClr val="000000"/>
              </a:solidFill>
              <a:latin typeface="Futura Bk BT"/>
            </a:endParaRPr>
          </a:p>
          <a:p>
            <a:pPr>
              <a:lnSpc>
                <a:spcPct val="150000"/>
              </a:lnSpc>
            </a:pPr>
            <a:endParaRPr lang="nl-NL" kern="0" dirty="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 bwMode="auto">
          <a:xfrm>
            <a:off x="271116" y="3212976"/>
            <a:ext cx="31487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>
                <a:solidFill>
                  <a:srgbClr val="000000"/>
                </a:solidFill>
                <a:latin typeface="Futura Bk BT"/>
              </a:rPr>
              <a:t>financieel kader</a:t>
            </a:r>
            <a:endParaRPr lang="nl-NL" sz="2400" kern="0" dirty="0">
              <a:solidFill>
                <a:srgbClr val="000000"/>
              </a:solidFill>
              <a:latin typeface="Futura Bk BT"/>
            </a:endParaRPr>
          </a:p>
          <a:p>
            <a:pPr>
              <a:lnSpc>
                <a:spcPct val="150000"/>
              </a:lnSpc>
            </a:pPr>
            <a:endParaRPr lang="nl-NL" kern="0" dirty="0">
              <a:solidFill>
                <a:srgbClr val="000000"/>
              </a:solidFill>
              <a:latin typeface="Futura Bk BT"/>
            </a:endParaRPr>
          </a:p>
          <a:p>
            <a:pPr>
              <a:lnSpc>
                <a:spcPct val="150000"/>
              </a:lnSpc>
            </a:pPr>
            <a:endParaRPr lang="nl-NL" kern="0" dirty="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srgbClr val="000000"/>
                </a:solidFill>
              </a:rPr>
              <a:pPr/>
              <a:t>8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9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1556792"/>
            <a:ext cx="9144000" cy="54726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00392" cy="5400600"/>
          </a:xfrm>
        </p:spPr>
        <p:txBody>
          <a:bodyPr/>
          <a:lstStyle/>
          <a:p>
            <a:r>
              <a:rPr lang="nl-NL" sz="3200" dirty="0"/>
              <a:t>Inventarisatie gesprekken</a:t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2400" dirty="0">
                <a:solidFill>
                  <a:srgbClr val="FFFFFF"/>
                </a:solidFill>
              </a:rPr>
              <a:t>projectleider: Arjan van der Mispel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546176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487</Words>
  <Application>Microsoft Office PowerPoint</Application>
  <PresentationFormat>Diavoorstelling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blank</vt:lpstr>
      <vt:lpstr>Herontwikkeling recreatiecluster Horst</vt:lpstr>
      <vt:lpstr>Woord van welkom       dagvoorzitter: Pieter den Boeft </vt:lpstr>
      <vt:lpstr>PowerPoint-presentatie</vt:lpstr>
      <vt:lpstr>Proces tot nu toe       Wethouder: Dr. J.A. de Haan</vt:lpstr>
      <vt:lpstr>Toekomstvisie op de verblijfsrecreatie       projectleider: Jolande Blok</vt:lpstr>
      <vt:lpstr>PowerPoint-presentatie</vt:lpstr>
      <vt:lpstr>Kern Horst</vt:lpstr>
      <vt:lpstr>PowerPoint-presentatie</vt:lpstr>
      <vt:lpstr>Inventarisatie gesprekken        projectleider: Arjan van der Mispel</vt:lpstr>
      <vt:lpstr>PowerPoint-presentatie</vt:lpstr>
      <vt:lpstr>PowerPoint-presentatie</vt:lpstr>
      <vt:lpstr>PowerPoint-presentatie</vt:lpstr>
      <vt:lpstr>Gebiedsopgave en doelstelling       </vt:lpstr>
      <vt:lpstr>PowerPoint-presentatie</vt:lpstr>
      <vt:lpstr>PowerPoint-presentatie</vt:lpstr>
      <vt:lpstr>Toekomstperspectief met kaders       </vt:lpstr>
      <vt:lpstr>PowerPoint-presentatie</vt:lpstr>
      <vt:lpstr>PowerPoint-presentatie</vt:lpstr>
      <vt:lpstr>PowerPoint-presentatie</vt:lpstr>
      <vt:lpstr>PowerPoint-presentatie</vt:lpstr>
      <vt:lpstr>Woonmilieus</vt:lpstr>
      <vt:lpstr>Financiële randvoorwaarden</vt:lpstr>
      <vt:lpstr>PowerPoint-presentatie</vt:lpstr>
      <vt:lpstr>Vervolgproces</vt:lpstr>
      <vt:lpstr>Vervolgproces 2019</vt:lpstr>
      <vt:lpstr>Ruimte voor vragen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omgevingsvisie recreatiecluster Horst</dc:title>
  <dc:creator>mvdl</dc:creator>
  <cp:lastModifiedBy>Garcia y Drayer, Angenieta</cp:lastModifiedBy>
  <cp:revision>274</cp:revision>
  <cp:lastPrinted>2018-07-09T09:03:48Z</cp:lastPrinted>
  <dcterms:created xsi:type="dcterms:W3CDTF">2017-08-18T09:00:39Z</dcterms:created>
  <dcterms:modified xsi:type="dcterms:W3CDTF">2019-03-12T12:56:20Z</dcterms:modified>
</cp:coreProperties>
</file>